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323" r:id="rId3"/>
    <p:sldId id="340" r:id="rId4"/>
    <p:sldId id="343" r:id="rId5"/>
    <p:sldId id="342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38" r:id="rId15"/>
    <p:sldId id="352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01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3399"/>
    <a:srgbClr val="FF0066"/>
    <a:srgbClr val="FFCCFF"/>
    <a:srgbClr val="00FFFF"/>
    <a:srgbClr val="FF9966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9258401523342"/>
          <c:y val="1.6690650332792212E-2"/>
          <c:w val="0.8885616797900262"/>
          <c:h val="0.90111680181796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Лист14!$D$49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1503267973856214E-3"/>
                  <c:y val="-2.188033952429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Лист14!$E$46:$J$48</c:f>
              <c:strCache>
                <c:ptCount val="6"/>
                <c:pt idx="0">
                  <c:v>Телефоны</c:v>
                </c:pt>
                <c:pt idx="1">
                  <c:v>Шпаргалки</c:v>
                </c:pt>
                <c:pt idx="2">
                  <c:v>Разговоры</c:v>
                </c:pt>
                <c:pt idx="3">
                  <c:v>Посторонние </c:v>
                </c:pt>
                <c:pt idx="4">
                  <c:v>Подска-зки</c:v>
                </c:pt>
                <c:pt idx="5">
                  <c:v>Прочее</c:v>
                </c:pt>
              </c:strCache>
            </c:strRef>
          </c:cat>
          <c:val>
            <c:numRef>
              <c:f>Лист14!$E$49:$J$49</c:f>
              <c:numCache>
                <c:formatCode>General</c:formatCode>
                <c:ptCount val="6"/>
                <c:pt idx="0">
                  <c:v>115</c:v>
                </c:pt>
                <c:pt idx="1">
                  <c:v>325</c:v>
                </c:pt>
                <c:pt idx="2">
                  <c:v>385</c:v>
                </c:pt>
                <c:pt idx="3">
                  <c:v>32</c:v>
                </c:pt>
                <c:pt idx="4">
                  <c:v>91</c:v>
                </c:pt>
                <c:pt idx="5">
                  <c:v>802</c:v>
                </c:pt>
              </c:numCache>
            </c:numRef>
          </c:val>
        </c:ser>
        <c:ser>
          <c:idx val="1"/>
          <c:order val="1"/>
          <c:tx>
            <c:strRef>
              <c:f>Лист14!$D$50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1764705882352941E-2"/>
                  <c:y val="-2.735042440536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86274509803921E-2"/>
                  <c:y val="-1.914529708375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07843137254805E-2"/>
                  <c:y val="-5.4700848810731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359477124183009E-3"/>
                  <c:y val="-8.205127321609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79084967320165E-2"/>
                  <c:y val="8.205127321609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450980392156862E-2"/>
                  <c:y val="-1.094016976214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Лист14!$E$46:$J$48</c:f>
              <c:strCache>
                <c:ptCount val="6"/>
                <c:pt idx="0">
                  <c:v>Телефоны</c:v>
                </c:pt>
                <c:pt idx="1">
                  <c:v>Шпаргалки</c:v>
                </c:pt>
                <c:pt idx="2">
                  <c:v>Разговоры</c:v>
                </c:pt>
                <c:pt idx="3">
                  <c:v>Посторонние </c:v>
                </c:pt>
                <c:pt idx="4">
                  <c:v>Подска-зки</c:v>
                </c:pt>
                <c:pt idx="5">
                  <c:v>Прочее</c:v>
                </c:pt>
              </c:strCache>
            </c:strRef>
          </c:cat>
          <c:val>
            <c:numRef>
              <c:f>Лист14!$E$50:$J$50</c:f>
              <c:numCache>
                <c:formatCode>General</c:formatCode>
                <c:ptCount val="6"/>
                <c:pt idx="0">
                  <c:v>91</c:v>
                </c:pt>
                <c:pt idx="1">
                  <c:v>105</c:v>
                </c:pt>
                <c:pt idx="2">
                  <c:v>109</c:v>
                </c:pt>
                <c:pt idx="3">
                  <c:v>1</c:v>
                </c:pt>
                <c:pt idx="4">
                  <c:v>0</c:v>
                </c:pt>
                <c:pt idx="5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Лист14!$D$51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A2C0A"/>
            </a:solidFill>
          </c:spPr>
          <c:invertIfNegative val="0"/>
          <c:dLbls>
            <c:dLbl>
              <c:idx val="0"/>
              <c:layout>
                <c:manualLayout>
                  <c:x val="2.7450980392156838E-2"/>
                  <c:y val="5.4700848810731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065359477124184E-2"/>
                  <c:y val="2.7350424405365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00653594771146E-2"/>
                  <c:y val="-1.094016976214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862745098039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Лист14!$E$46:$J$48</c:f>
              <c:strCache>
                <c:ptCount val="6"/>
                <c:pt idx="0">
                  <c:v>Телефоны</c:v>
                </c:pt>
                <c:pt idx="1">
                  <c:v>Шпаргалки</c:v>
                </c:pt>
                <c:pt idx="2">
                  <c:v>Разговоры</c:v>
                </c:pt>
                <c:pt idx="3">
                  <c:v>Посторонние </c:v>
                </c:pt>
                <c:pt idx="4">
                  <c:v>Подска-зки</c:v>
                </c:pt>
                <c:pt idx="5">
                  <c:v>Прочее</c:v>
                </c:pt>
              </c:strCache>
            </c:strRef>
          </c:cat>
          <c:val>
            <c:numRef>
              <c:f>Лист14!$E$51:$J$51</c:f>
              <c:numCache>
                <c:formatCode>General</c:formatCode>
                <c:ptCount val="6"/>
                <c:pt idx="0">
                  <c:v>94</c:v>
                </c:pt>
                <c:pt idx="1">
                  <c:v>48</c:v>
                </c:pt>
                <c:pt idx="2">
                  <c:v>0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520720"/>
        <c:axId val="147521104"/>
        <c:axId val="0"/>
      </c:bar3DChart>
      <c:catAx>
        <c:axId val="14752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521104"/>
        <c:crosses val="autoZero"/>
        <c:auto val="1"/>
        <c:lblAlgn val="ctr"/>
        <c:lblOffset val="100"/>
        <c:noMultiLvlLbl val="0"/>
      </c:catAx>
      <c:valAx>
        <c:axId val="14752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52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69359440814046"/>
          <c:y val="0.38283192462713217"/>
          <c:w val="7.6921226522812219E-2"/>
          <c:h val="0.294810972602506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0.10784</cdr:x>
      <cdr:y>0.80308</cdr:y>
    </cdr:from>
    <cdr:to>
      <cdr:x>0.20196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50" y="3881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10EE7-2042-4702-9155-B011ACDC6E0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6F13-EA6C-4268-8A4E-5E93BC976C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3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4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9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1DA242-9D95-43CA-B7C9-475D15909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A329-BFBD-4D64-A733-AE7F10285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7B08-3962-4700-89A5-3C2B1392D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8148-0EC6-4862-A899-D06702AD0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9C4CD-CD92-412D-AA0F-9DEC4C877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4F035-CA55-4DD2-B836-12D1A71BE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ED43-4656-4A31-A267-631C7DAF3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8BB22-B38B-4CEE-9DB0-3B8CE189A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C81BD-F5C2-48D3-ACDB-028E2C153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1EE87-0252-47A9-A3E6-D1053287B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F916-92B3-465B-AC42-992C0FE8C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BF8346-0DED-45A5-B25F-BCEF687122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15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15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15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15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15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o15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15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15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581363"/>
            <a:ext cx="900115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Итоги государственной итоговой аттестации по образовательным программам основного общего и среднего общего образования (ГИА) в 2016 году и подготовка к проведению ГИА в 2017 году в муниципальных общеобразовательных организациях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    </a:t>
            </a:r>
            <a:r>
              <a:rPr lang="ru-RU" sz="3200" b="1" dirty="0" err="1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г.Владикавказа</a:t>
            </a: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3" name="Picture 3" descr="C:\Users\User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6094"/>
              </p:ext>
            </p:extLst>
          </p:nvPr>
        </p:nvGraphicFramePr>
        <p:xfrm>
          <a:off x="185099" y="736404"/>
          <a:ext cx="8682857" cy="1955037"/>
        </p:xfrm>
        <a:graphic>
          <a:graphicData uri="http://schemas.openxmlformats.org/drawingml/2006/table">
            <a:tbl>
              <a:tblPr/>
              <a:tblGrid>
                <a:gridCol w="1791480"/>
                <a:gridCol w="1161150"/>
                <a:gridCol w="941726"/>
                <a:gridCol w="2153465"/>
                <a:gridCol w="2635036"/>
              </a:tblGrid>
              <a:tr h="86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Название ОО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не достигших мин. балла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получивших от 61 до 100 баллов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34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72,7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48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71,4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37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66,7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8 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3534" y="290370"/>
            <a:ext cx="1239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 химии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49840"/>
              </p:ext>
            </p:extLst>
          </p:nvPr>
        </p:nvGraphicFramePr>
        <p:xfrm>
          <a:off x="176174" y="3200400"/>
          <a:ext cx="8691783" cy="1231020"/>
        </p:xfrm>
        <a:graphic>
          <a:graphicData uri="http://schemas.openxmlformats.org/drawingml/2006/table">
            <a:tbl>
              <a:tblPr>
                <a:solidFill>
                  <a:srgbClr val="CCFFFF"/>
                </a:solidFill>
              </a:tblPr>
              <a:tblGrid>
                <a:gridCol w="1822487"/>
                <a:gridCol w="1270902"/>
                <a:gridCol w="2154728"/>
                <a:gridCol w="3443666"/>
              </a:tblGrid>
              <a:tr h="687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Название ОО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не достигших мин. балла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получивших от 61 до 100 баллов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1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13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60,0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0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1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21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38,9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0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41662" y="2769556"/>
            <a:ext cx="1345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 физике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43919"/>
              </p:ext>
            </p:extLst>
          </p:nvPr>
        </p:nvGraphicFramePr>
        <p:xfrm>
          <a:off x="184867" y="4934237"/>
          <a:ext cx="8769009" cy="1783433"/>
        </p:xfrm>
        <a:graphic>
          <a:graphicData uri="http://schemas.openxmlformats.org/drawingml/2006/table">
            <a:tbl>
              <a:tblPr/>
              <a:tblGrid>
                <a:gridCol w="1951751"/>
                <a:gridCol w="1335411"/>
                <a:gridCol w="1304322"/>
                <a:gridCol w="2131679"/>
                <a:gridCol w="2045846"/>
              </a:tblGrid>
              <a:tr h="66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Название ОО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Кол-во участников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Средний балл</a:t>
                      </a:r>
                      <a:endParaRPr lang="ru-RU" sz="1200" b="1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Доля участников, не достигших мин. балла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Arial"/>
                        </a:rPr>
                        <a:t>Доля участников, получивших от 61 до 100 баллов</a:t>
                      </a:r>
                      <a:endParaRPr lang="ru-RU" sz="1200" b="1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15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21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17,7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34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11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22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28,7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060752" y="4474552"/>
            <a:ext cx="27911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 информатике и ИКТ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076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17813"/>
              </p:ext>
            </p:extLst>
          </p:nvPr>
        </p:nvGraphicFramePr>
        <p:xfrm>
          <a:off x="573069" y="919130"/>
          <a:ext cx="8010213" cy="2202841"/>
        </p:xfrm>
        <a:graphic>
          <a:graphicData uri="http://schemas.openxmlformats.org/drawingml/2006/table">
            <a:tbl>
              <a:tblPr/>
              <a:tblGrid>
                <a:gridCol w="2372778"/>
                <a:gridCol w="1537919"/>
                <a:gridCol w="1247296"/>
                <a:gridCol w="2852220"/>
              </a:tblGrid>
              <a:tr h="94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Название ОО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не достигших мин. балла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8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15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21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31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34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30957" y="400109"/>
            <a:ext cx="1503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 географии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2113" y="5839134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2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6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60793"/>
              </p:ext>
            </p:extLst>
          </p:nvPr>
        </p:nvGraphicFramePr>
        <p:xfrm>
          <a:off x="175635" y="779379"/>
          <a:ext cx="8796682" cy="39695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74583"/>
                <a:gridCol w="1043435"/>
                <a:gridCol w="989332"/>
                <a:gridCol w="989332"/>
              </a:tblGrid>
              <a:tr h="21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500" b="1" i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ОГЭ-14</a:t>
                      </a:r>
                      <a:endParaRPr lang="ru-RU" sz="1500" b="1" i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ГЭ-15</a:t>
                      </a:r>
                      <a:endParaRPr lang="ru-RU" sz="1500" b="1" i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ОГЭ-16</a:t>
                      </a:r>
                      <a:endParaRPr lang="ru-RU" sz="1500" b="1" i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Всего выпускников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2947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2878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2970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Всего выпускников, допущенных к итоговой аттестации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2911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2834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2911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получивших аттестат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2812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2751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2847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получивших аттестат особого образца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125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269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168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получивших оценку «5» по русскому языку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576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903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1120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получивших оценку «2» по русскому языку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73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80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получивших оценку «5» по математике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119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169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217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получивших оценку «2» по математике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134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110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</a:t>
                      </a:r>
                      <a:endParaRPr lang="ru-RU" sz="15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64</a:t>
                      </a:r>
                      <a:endParaRPr lang="ru-RU" sz="13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выпускников, не допущенных к ГИА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44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59</a:t>
                      </a:r>
                      <a:endParaRPr lang="ru-RU" sz="15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72113" y="5839134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3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825" y="260445"/>
            <a:ext cx="8774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ОГЭ 2014-2016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706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825" y="260445"/>
            <a:ext cx="8774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ОГЭ 2014-2016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6876" y="849395"/>
          <a:ext cx="8727681" cy="42270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07465"/>
                <a:gridCol w="1983540"/>
                <a:gridCol w="2018338"/>
                <a:gridCol w="2018338"/>
              </a:tblGrid>
              <a:tr h="50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ОГЭ-14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ГЭ-15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ОГЭ-2016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37381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русскому языку</a:t>
                      </a: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 (РСО-А – 3,7)</a:t>
                      </a: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(РСО-А – 3,8)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 (РСО-А -  3,9)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262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математике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 (РСО-А – 3,4)</a:t>
                      </a: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(РСО-А – 3,5)</a:t>
                      </a: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</a:t>
                      </a:r>
                      <a:r>
                        <a:rPr lang="ru-RU" sz="1200" b="1" kern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(РСО-А – 3,8)</a:t>
                      </a:r>
                      <a:endParaRPr lang="ru-RU" sz="1200" b="1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54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</a:t>
                      </a:r>
                      <a:r>
                        <a:rPr lang="ru-RU" sz="1200" b="1" i="0" kern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демонстрирующие высокие показатели по результатам ОГЭ* по русскому языку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3, СОШ № 26, СОШ № 38, СОШ № 7, гимназия № 5, лицей</a:t>
                      </a:r>
                      <a:endParaRPr lang="ru-RU" sz="1200" b="1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СОШ №26, СОШ №38, СОШ №7, гимназия №5</a:t>
                      </a:r>
                      <a:endParaRPr lang="ru-RU" sz="1200" b="1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/>
                </a:tc>
              </a:tr>
              <a:tr h="49563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 демонстрирующие низкие показатели по результатам ОГЭ* по русскому языку</a:t>
                      </a: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№ 2, СОШ № 31, СОШ № 40, СОШ № 48, СОШ № 8</a:t>
                      </a: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СОШ № 1, СОШ № 19, ВСОШ № 2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/>
                </a:tc>
              </a:tr>
              <a:tr h="54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</a:t>
                      </a:r>
                      <a:r>
                        <a:rPr lang="ru-RU" sz="1200" b="1" i="0" kern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демонстрирующие высокие показатели по результатам ОГЭ* по математике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5, лицей, СОШ № 6, СОШ № 33, СОШ №44, СОШ № 7</a:t>
                      </a:r>
                      <a:endParaRPr lang="ru-RU" sz="1200" b="1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СОШ №30, СОШ №38, СОШ №40, СОШ №43, СОШ №44, гимназия №5</a:t>
                      </a:r>
                      <a:endParaRPr lang="ru-RU" sz="1200" b="1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54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 демонстрирующие низкие показатели по результатам ОГЭ* по математике</a:t>
                      </a: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ВСОШ № 2, СОШ № 1, СОШ № 25, СОШ № 31, СОШ № 39, СОШ № 40,  СОШ с.Балта, СОШ № 8</a:t>
                      </a:r>
                      <a:endParaRPr lang="ru-RU" sz="1200" b="1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СОШ № 1, СОШ № 19, СОШ № 21, ВСОШ № 2</a:t>
                      </a:r>
                      <a:endParaRPr lang="ru-RU" sz="1200" b="1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54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 демонстрирующие стабильно положительный результат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ОГЭ*  по русскому языку и математике</a:t>
                      </a: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 №22, МБОУ СОШ №43</a:t>
                      </a: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СОШ № 38, гимназия № 5</a:t>
                      </a: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84556" y="5875348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3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4196" y="5277834"/>
            <a:ext cx="489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по результатам двух кампаний ОГЭ 2014 и 2015 гг.</a:t>
            </a:r>
            <a:endParaRPr lang="ru-RU" sz="13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368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825" y="91878"/>
            <a:ext cx="8774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ПРОБЛЕМНЫЕ ЗОНЫ, ВЫЯВЛЕННЫЕ В ПЕРИОД ПОДГОТОВКИ И ПРОВЕДЕНИЯ ОГЭ И ЕГЭ В 2016 ГОДУ</a:t>
            </a:r>
            <a:endParaRPr lang="ru-RU" sz="1600" b="1" dirty="0" smtClean="0">
              <a:solidFill>
                <a:srgbClr val="000099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4556" y="6065130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3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53618"/>
              </p:ext>
            </p:extLst>
          </p:nvPr>
        </p:nvGraphicFramePr>
        <p:xfrm>
          <a:off x="327804" y="676652"/>
          <a:ext cx="8617788" cy="4964309"/>
        </p:xfrm>
        <a:graphic>
          <a:graphicData uri="http://schemas.openxmlformats.org/drawingml/2006/table">
            <a:tbl>
              <a:tblPr firstRow="1" bandRow="1"/>
              <a:tblGrid>
                <a:gridCol w="3698754"/>
                <a:gridCol w="4919034"/>
              </a:tblGrid>
              <a:tr h="228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ПРОБЛЕМНАЯ ЗОНА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ПУТИ РЕШЕНИЯ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Неявка организаторов в пункты проведения экзамена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РЦОИ закладывать резерв для каждого пункта.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Принятие организационно - управленческих  решений, исключающих возможность отказа организаторов от участия в ГИА без уважительной причины.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психологов и библиотекарей по психологическому и учебно-методическому сопровождению ГИА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планы работы школ по подготовке и проведению ГИА индивидуальных и групповых </a:t>
                      </a:r>
                      <a:r>
                        <a:rPr lang="ru-RU" sz="1000" b="1" kern="1200" dirty="0" smtClean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консультаций </a:t>
                      </a: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педагогов-психологов для всех категорий лиц – участников ГИА.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 по информированию и консультированию всех категорий лиц – участников ГИА: обучающихся, их родителей (законных представителей), педагогических работников, привлекаемых к работе в ППЭ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сайтах школ, органов управления и на информационных стендах ГИА постоянно обновляемой актуальной  информации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 набравшие минимальное количество баллов по основным предметам;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-не сдавшие предметы по выбору.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Качественный индивидуализированный анализ результатов ГИА, выявление слабо усвоенных тем по предметам, организация адресной </a:t>
                      </a:r>
                      <a:r>
                        <a:rPr lang="ru-RU" sz="1000" b="1" kern="1200" dirty="0" smtClean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000" b="1" kern="1200" dirty="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 ошибками, планирование учителем работы по достижению более высоких результатов при подготовке выпускников.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F27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выбора обучающимися профильных предметов, изучаемых в общеобразовательном учреждении, в период сдачи государственной итоговой аттестации.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 – разъяснительная работа с выпускниками и их родителями.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Недостаточное использование открытого банка заданий ГИА в период подготовки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учителя по подбору материалов из открытого банка заданий при подготовке обучающихся к ГИА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числа выпускников прошлых лет  для повторной сдачи ЕГЭ по сравнению с прошлыми годами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подготовка выпускников текущего года, ориентированная на достижение высоких результатов ЕГЭ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Большое количество нарушений Прядка проведения ГИА обучающимися в ходе прохождения государственной итоговой аттестации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 – разъяснительная работа с выпускниками и их родителями.</a:t>
                      </a:r>
                    </a:p>
                  </a:txBody>
                  <a:tcPr marL="62115" marR="62115" marT="31058" marB="310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442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Servern\отдел контроля закрытая\НИНО\12.10.2016\12.10\Кабисов Казбек Геннадьевич 145\общ бланк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328"/>
            <a:ext cx="4351516" cy="61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Servern\отдел контроля закрытая\НИНО\12.10.2016\12.10\Кабисов Казбек Геннадьевич 145\сочинение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60" y="702328"/>
            <a:ext cx="4918684" cy="61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6247" y="188374"/>
            <a:ext cx="8229600" cy="1998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1904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61" y="65875"/>
            <a:ext cx="4884731" cy="560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Servern\отдел контроля закрытая\НИНО\12.10.2016\12.10\Фарниев Алан Ревзович  134\рус бланк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92"/>
            <a:ext cx="4644475" cy="60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n\отдел контроля закрытая\НИНО\12.10.2016\12.10\Фарниев Алан Ревзович  134\соинение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75" y="626493"/>
            <a:ext cx="4323102" cy="60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217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094" y="65875"/>
            <a:ext cx="4884731" cy="3826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\\Servern\отдел контроля закрытая\НИНО\12.10.2016\12.10\Чараева Диана Давидовна 131\сочинение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1" y="586596"/>
            <a:ext cx="4688045" cy="6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ervern\отдел контроля закрытая\НИНО\12.10.2016\12.10\Чараева Диана Давидовна 131\рус бланк 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597"/>
            <a:ext cx="4464461" cy="6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958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50453"/>
              </p:ext>
            </p:extLst>
          </p:nvPr>
        </p:nvGraphicFramePr>
        <p:xfrm>
          <a:off x="360287" y="4427913"/>
          <a:ext cx="8576679" cy="1955633"/>
        </p:xfrm>
        <a:graphic>
          <a:graphicData uri="http://schemas.openxmlformats.org/drawingml/2006/table">
            <a:tbl>
              <a:tblPr firstRow="1" firstCol="1" bandRow="1"/>
              <a:tblGrid>
                <a:gridCol w="1125294"/>
                <a:gridCol w="1242011"/>
                <a:gridCol w="1242011"/>
                <a:gridCol w="1419147"/>
                <a:gridCol w="1419147"/>
                <a:gridCol w="1224846"/>
                <a:gridCol w="904223"/>
              </a:tblGrid>
              <a:tr h="3183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Телефоны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Шпаргалки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Разговоры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Посторонние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Подска-зки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Прочее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385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802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F3F3F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3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1638144"/>
              </p:ext>
            </p:extLst>
          </p:nvPr>
        </p:nvGraphicFramePr>
        <p:xfrm>
          <a:off x="327805" y="642577"/>
          <a:ext cx="8264105" cy="356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1445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76327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endParaRPr lang="ru-RU" sz="1400" dirty="0" smtClean="0"/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755650" y="1773238"/>
            <a:ext cx="7921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rgbClr val="000099"/>
                </a:solidFill>
                <a:latin typeface="Arial" charset="0"/>
                <a:cs typeface="Arial" charset="0"/>
              </a:rPr>
              <a:t>Проблемы, возникшие при подготовке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rgbClr val="000099"/>
                </a:solidFill>
                <a:latin typeface="Arial" charset="0"/>
                <a:cs typeface="Arial" charset="0"/>
              </a:rPr>
              <a:t> и проведении ГИА </a:t>
            </a:r>
            <a:endParaRPr lang="ru-RU" sz="4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в </a:t>
            </a:r>
            <a:r>
              <a:rPr lang="ru-RU" sz="4000" b="1" dirty="0">
                <a:solidFill>
                  <a:srgbClr val="000099"/>
                </a:solidFill>
                <a:latin typeface="Arial" charset="0"/>
                <a:cs typeface="Arial" charset="0"/>
              </a:rPr>
              <a:t>2016 году,</a:t>
            </a:r>
            <a:endParaRPr lang="ru-RU" sz="40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rgbClr val="000099"/>
                </a:solidFill>
                <a:latin typeface="Arial" charset="0"/>
                <a:cs typeface="Arial" charset="0"/>
              </a:rPr>
              <a:t>и задачи на 2017 год</a:t>
            </a:r>
            <a:endParaRPr lang="ru-RU" sz="40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408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" y="91877"/>
            <a:ext cx="8909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ОРГАНИЗАЦИИ И ПРОВЕДЕНИЯ ГОСУДАРСТВЕННОЙ ИТОГОВОЙ АТТЕСТАЦИИ В Г.ВЛАДИКАВКАЗЕ В 2016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589" y="676652"/>
            <a:ext cx="883996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 Федеральный закон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29.12.2012 № 273-ФЗ «Об образовании в Российской Федерации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Порядок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государственной итоговой аттестации по образовательным программам основного общего и среднего общего образования,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утвержденный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приказом Министерства образования и науки Российской Федерации от 25.12.2013 №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1394.</a:t>
            </a:r>
          </a:p>
          <a:p>
            <a:pPr algn="just"/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Порядок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государственной итоговой аттестации по образовательным программам основного общего и среднего общего образования,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утвержденный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приказом от 26.12.2013 №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1400.</a:t>
            </a:r>
          </a:p>
          <a:p>
            <a:pPr algn="just"/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и науки Российской Федерации от 7 июля 2015 года №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692 « О внесении изменений в Порядок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государственной итоговой аттестации по образовательным программам основного общего и среднего общего образования, утвержденный приказом Министерства образования и науки Российской Федерации от 25.12.2013 №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1394»</a:t>
            </a:r>
          </a:p>
          <a:p>
            <a:pPr algn="just"/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 Приказ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и науки Республики Северная Осетия-Алания от 29.07.2015 №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663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карты по организации и проведению государственной итоговой аттестации по образовательным программам основного общего и среднего общего образования в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Осетия-Алания в 2016 году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145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6.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Управления образования АМС </a:t>
            </a:r>
            <a:r>
              <a:rPr lang="ru-RU" sz="145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г.Владикавказа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26.07.2015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216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карты по организации и проведению государственной итоговой аттестации по образовательным программам основного общего и среднего общего образования в </a:t>
            </a:r>
            <a:r>
              <a:rPr lang="ru-RU" sz="145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г.Владикавказе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Северная Осетия-Алания в </a:t>
            </a:r>
            <a:r>
              <a:rPr lang="ru-RU" sz="145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45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145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556" y="5875348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3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06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8726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Ошибки при формировании базы данных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68055" y="1296838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000099"/>
                </a:solidFill>
              </a:rPr>
              <a:t>ошибки в ФИО участников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выбор предметов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самостоятельные изменения в БД на уровне школы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отсутствие специализации у некоторых учителей (особенно осетинского языка)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вынесение экзамена на резервный день при отсутствии совпадения экзаменов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43782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ПРОБЛЕМА ОБЪЕКТИВНОСТИ ПРОВЕРКИ  ЗАДАНИЙ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 РАЗВЕРНУТЫМ ОТВЕТОМ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99"/>
                </a:solidFill>
              </a:rPr>
              <a:t>Проблема прохождения экспертами дистанционного зачета</a:t>
            </a:r>
          </a:p>
          <a:p>
            <a:r>
              <a:rPr lang="ru-RU" smtClean="0">
                <a:solidFill>
                  <a:srgbClr val="000099"/>
                </a:solidFill>
              </a:rPr>
              <a:t>Высокая доля работ, вышедших на третью проверку</a:t>
            </a:r>
          </a:p>
          <a:p>
            <a:r>
              <a:rPr lang="ru-RU" smtClean="0">
                <a:solidFill>
                  <a:srgbClr val="000099"/>
                </a:solidFill>
              </a:rPr>
              <a:t>Завышение результатов, выявленное в ходе федеральной перепроверки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841310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000" i="1" dirty="0" smtClean="0">
                <a:solidFill>
                  <a:schemeClr val="tx1"/>
                </a:solidFill>
              </a:rPr>
              <a:t>Общие количественные характеристики федеральных перепроверок экзаменационных работ участников ЕГЭ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172739"/>
              </p:ext>
            </p:extLst>
          </p:nvPr>
        </p:nvGraphicFramePr>
        <p:xfrm>
          <a:off x="261279" y="1099899"/>
          <a:ext cx="8546293" cy="547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899"/>
                <a:gridCol w="1220899"/>
                <a:gridCol w="1220899"/>
                <a:gridCol w="1220899"/>
                <a:gridCol w="1220899"/>
                <a:gridCol w="1220899"/>
                <a:gridCol w="1220899"/>
              </a:tblGrid>
              <a:tr h="1835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Название предмета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Оценка завышена в нарушение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критериев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Оценка занижена в нарушение критериев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Фрагменты решения дословно совпадают с текстом критериев оценивания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Текст решения совпадает с текстом решения в другой работе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Всего работ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 (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385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45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Английский язык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5" marR="24765" marT="24768" marB="24768" anchor="ctr"/>
                </a:tc>
              </a:tr>
              <a:tr h="488468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65" marR="24765" marT="24768" marB="2476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65" marR="24765" marT="24768" marB="2476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65" marR="24765" marT="24768" marB="2476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65" marR="24765" marT="24768" marB="2476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65" marR="24765" marT="24768" marB="24768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853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8792" y="274638"/>
            <a:ext cx="8772496" cy="803664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/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Информация о перепроверках работ федеральными ПК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173630"/>
              </p:ext>
            </p:extLst>
          </p:nvPr>
        </p:nvGraphicFramePr>
        <p:xfrm>
          <a:off x="431321" y="1143000"/>
          <a:ext cx="8272736" cy="502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92"/>
                <a:gridCol w="1034092"/>
                <a:gridCol w="1034092"/>
                <a:gridCol w="1034092"/>
                <a:gridCol w="1034092"/>
                <a:gridCol w="1034092"/>
                <a:gridCol w="1034092"/>
                <a:gridCol w="1034092"/>
              </a:tblGrid>
              <a:tr h="4105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предмет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перепроверенных работ</a:t>
                      </a: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" action="ppaction://hlinkfile"/>
                        </a:rPr>
                        <a:t>Доля согласованности федеральной и региональной работы предметных комиссий, %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понижением баллов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изменения баллов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повышением баллов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</a:tr>
              <a:tr h="465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68580" marR="68580" marT="0" marB="0"/>
                </a:tc>
              </a:tr>
              <a:tr h="465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 (пр)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68580" marR="68580" marT="0" marB="0"/>
                </a:tc>
              </a:tr>
              <a:tr h="41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65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65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125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717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ИЗМЕНЕНИЯ В КИМ- 2017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24287" y="1112808"/>
            <a:ext cx="8807001" cy="501335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языку: изменения в отдельных заданиях.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1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2017 году изменения в ЕГЭ по русскому языку планируются лишь в трех заданиях, и они будут не очень существенными ( речь идет о расширении языкового материала). О появлении устной части речи пока не идет.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математике: профильный и базовый экзамен без изменений 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иностранному языку : практически без изменений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истории: небольшие изменения в системе оценивания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обществознанию: небольшие изменения в структуре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информатике и ИКТ: без компьютеров, без изменений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географии: небольшие изменения в системе оценивания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литературе: структура без изменений, но больше вопросов на знание текста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15950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57075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ИЗМЕНЕНИЯ В КИМ- 2017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93298" y="983412"/>
            <a:ext cx="8737990" cy="514275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физике: значительные изменения, исключение тестовой части</a:t>
            </a:r>
            <a:endParaRPr lang="ru-RU" sz="1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биологии:  радикальные изменения в 2017 году, исключение тестовой части и увеличение продолжительности</a:t>
            </a:r>
            <a:endParaRPr lang="ru-RU" sz="1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 принципиально новые для ЕГЭ по биологии типы заданий;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заданий уменьшится с 40 до 28;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балл уменьшается до 59 (в 2017 году он составлял 61);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 работы увеличивается на полчаса, продолжительность экзамена составит 210 минут.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химии: значительные изменения, исключение тестовой части</a:t>
            </a:r>
            <a:endParaRPr lang="ru-RU" sz="1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и типов заданий с краткими ответами;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заданий уменьшится с 40 до 34;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 снизится с 64 до 60;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№№ 9 и 17 (связь органических и неорганических веществ) будут оцениваться уже не в один первичный балл, а в два.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886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5275" y="274638"/>
            <a:ext cx="8876013" cy="70877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НОВОЕ В ТЕХНОЛОГИИ ПРОВЕДЕНИЯ И ОБРАБОТКИ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32344" y="901460"/>
            <a:ext cx="8713247" cy="5369944"/>
          </a:xfrm>
        </p:spPr>
        <p:txBody>
          <a:bodyPr/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 в аудиториях и сканирование ЭМ в ППЭ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перепроверок работ свыше 80-ти баллов.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Перекрестные проверки и  апелляции 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испытание для выпускников – ВПР по «невостребованным предметам»: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2017 г. – физика, химия;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2017 г. – биология, география, история.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ситуации с участниками с ОВЗ.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организаторов в и вне аудитории.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резервных организаторов в аудитории. Недопустимость перевода организаторов из внеаудиторных в аудиторные.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количества технических специалистов в ППЭ (не менее 3-х в каждом ППЭ).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5634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8284" y="2100560"/>
            <a:ext cx="80070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6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556" y="6119792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268" y="0"/>
            <a:ext cx="87747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solidFill>
                  <a:srgbClr val="EFEBF7">
                    <a:lumMod val="25000"/>
                  </a:srgbClr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ЕГЭ 2014 - 2016</a:t>
            </a:r>
            <a:endParaRPr lang="ru-RU" sz="1400" b="1" dirty="0" smtClean="0">
              <a:solidFill>
                <a:srgbClr val="EFEBF7">
                  <a:lumMod val="25000"/>
                </a:srgbClr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/>
            <a:endParaRPr lang="ru-RU" sz="1400" b="1" dirty="0" smtClean="0">
              <a:solidFill>
                <a:srgbClr val="EFEBF7">
                  <a:lumMod val="25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20568"/>
              </p:ext>
            </p:extLst>
          </p:nvPr>
        </p:nvGraphicFramePr>
        <p:xfrm>
          <a:off x="181155" y="271603"/>
          <a:ext cx="8859328" cy="6573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15706"/>
                <a:gridCol w="874052"/>
                <a:gridCol w="753173"/>
                <a:gridCol w="1016397"/>
              </a:tblGrid>
              <a:tr h="226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i="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ЕГЭ-14</a:t>
                      </a:r>
                      <a:endParaRPr lang="ru-RU" sz="1100" b="1" i="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ЕГЭ-15</a:t>
                      </a:r>
                      <a:endParaRPr lang="ru-RU" sz="1100" b="1" i="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ЕГЭ-16</a:t>
                      </a:r>
                      <a:endParaRPr lang="ru-RU" sz="1100" b="1" i="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выпускников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2032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1796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выпускников, допущенных к итоговой аттестации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2137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1779 (99 %)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получивших аттестат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1868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1693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507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получивших 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аттестат с отличием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(6,9%)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1(10%)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 (10,2%)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набравших от 80 до 99 баллов по русскому языку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набравших100 баллов по русскому языку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658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набравших от 80 до 99 баллов по математике (профильный уровень)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(СОШ</a:t>
                      </a:r>
                      <a:r>
                        <a:rPr lang="ru-RU" sz="1100" b="1" i="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5-3 чел., 30, 31, 38-1 чел.</a:t>
                      </a: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набравших 100 баллов по математике (профильный уровень)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507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(4,8%)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658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не допущенных к ГИА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 – ВСОШ, 1 - СОШ № 21)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36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явившихся 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сдачи ГИА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(ВСОШ)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43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не набравших минимальное количество баллов  </a:t>
                      </a:r>
                      <a:r>
                        <a:rPr lang="ru-RU" sz="1200" b="1" u="sng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37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не набравших  минимальное количество баллов  </a:t>
                      </a:r>
                      <a:r>
                        <a:rPr lang="ru-RU" sz="1200" b="1" u="sng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математике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34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не набравших  минимальное количество баллов  по двум предметам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7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 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которых аннулированы результаты по русскому языку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(31, 33, 42)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43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 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которых аннулированы результаты по математике</a:t>
                      </a: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(25, 31, 45, 48,</a:t>
                      </a:r>
                      <a:r>
                        <a:rPr lang="ru-RU" sz="1100" b="1" i="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ВСОШ-2</a:t>
                      </a: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1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6924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268" y="0"/>
            <a:ext cx="8774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ЕГЭ 2014 -2016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60732"/>
              </p:ext>
            </p:extLst>
          </p:nvPr>
        </p:nvGraphicFramePr>
        <p:xfrm>
          <a:off x="224288" y="344636"/>
          <a:ext cx="8721303" cy="63235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0711"/>
                <a:gridCol w="948635"/>
                <a:gridCol w="1184031"/>
                <a:gridCol w="1325869"/>
                <a:gridCol w="1304019"/>
                <a:gridCol w="1304019"/>
                <a:gridCol w="1304019"/>
              </a:tblGrid>
              <a:tr h="950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ЕГЭ-14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2014 году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ЕГЭ-15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2015 году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ЕГЭ-16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2016 году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русскому языку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56,2 (РСО-51,5, РФ-62)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2,7%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60,21 (РСО-А – 56,49,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– 65,9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66,6 (РСО-А –61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– 68,5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чел.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24905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Набрали 100 баллов 3 чел.: СОШ 30, 38, лицей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2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2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2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5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математике профильной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36,5 (РСО-А – 33,7, РФ - 39)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(РСО-А – 40.7, РФ – 50,9)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 (РСО-А – 42,9, РФ –46,3)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 – 11,1 %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36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математике базовой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 (РСО-А – 3,61, РФ – 3,95)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  (РСО-А – 3,8, РФ –4,14)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– 4 %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47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обществознанию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44,5 (РСО-А – 42,2, РФ - 53)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26,3%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 (РСО-А – 44,62, РФ – 58,6)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(РСО-А – 47, РФ – 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(25,2%)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36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 по физике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35,8 (РСО-А – 35, РФ - 45)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41,9%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 (РСО-А – 42,8, РФ – 51,1)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17,33%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 (РСО-А – 43,4, РФ – )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(17%)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</a:tr>
              <a:tr h="1273158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</a:t>
                      </a: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демонстрирующие высокие показатели по результатам ЕГЭ*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№38, МБОУ СОШ №3, МАОУ БСОШ №7, МБОУ гимназия №5, МБОУ СОШ №30,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МБОУ-лицей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МБОУ СОМШ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№44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гимназия №5,  МАОУ БСОШ №7, МБОУ-лицей, МБОУ СОМШ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№44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№38, </a:t>
                      </a:r>
                      <a:r>
                        <a:rPr lang="ru-RU" sz="10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№46, МБОУ СОШ №26,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№3,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№11,</a:t>
                      </a:r>
                      <a:r>
                        <a:rPr lang="ru-RU" sz="1000" b="1" kern="1200" baseline="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№22,</a:t>
                      </a:r>
                      <a:r>
                        <a:rPr lang="ru-RU" sz="1000" b="1" kern="1200" baseline="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№30,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№36,</a:t>
                      </a:r>
                      <a:r>
                        <a:rPr lang="ru-RU" sz="1000" b="1" kern="1200" baseline="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№43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63262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 демонстрирующие низкие показатели по результатам ЕГЭ*</a:t>
                      </a:r>
                      <a:endParaRPr lang="ru-RU" sz="1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№1, МБОУ с.Балта, МБОУ СОШ №21, МБОУ СОШ №34, МБОУ СОШ №36,  МБОУ СОШ №40, МБОУ СОШ №48, МБОУ ВСОШ №2,</a:t>
                      </a:r>
                      <a:endParaRPr lang="ru-RU" sz="1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34, МБОУ СОШ № 33, ВСОШ №2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b="1" i="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</a:tr>
              <a:tr h="1107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Школы, демонстрирующие стабильно положительные результат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ЕГЭ* </a:t>
                      </a:r>
                      <a:endParaRPr lang="ru-RU" sz="1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 №22, МБОУ СОШ №43, МБОУ СОШ №17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№17</a:t>
                      </a:r>
                    </a:p>
                  </a:txBody>
                  <a:tcPr marL="55526" marR="55526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b="1" i="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526" marR="555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2416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076" y="0"/>
            <a:ext cx="87747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ЕГЭ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2015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ea typeface="Times New Roman"/>
                <a:cs typeface="Calibri"/>
              </a:rPr>
              <a:t>- 2016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73779"/>
              </p:ext>
            </p:extLst>
          </p:nvPr>
        </p:nvGraphicFramePr>
        <p:xfrm>
          <a:off x="457202" y="504580"/>
          <a:ext cx="8212347" cy="62844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3561"/>
                <a:gridCol w="1409584"/>
                <a:gridCol w="1578634"/>
                <a:gridCol w="1259457"/>
                <a:gridCol w="2191111"/>
              </a:tblGrid>
              <a:tr h="841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аттестата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2016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 без аттестата </a:t>
                      </a:r>
                      <a:r>
                        <a:rPr lang="ru-RU" sz="1200" b="1" i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2015 г.</a:t>
                      </a:r>
                      <a:endParaRPr lang="ru-RU" sz="11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8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30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31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33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34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37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50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7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61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4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1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954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835" y="15395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высокий результат по русскому языку (ЕГЭ - 2016)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32114"/>
              </p:ext>
            </p:extLst>
          </p:nvPr>
        </p:nvGraphicFramePr>
        <p:xfrm>
          <a:off x="345504" y="735116"/>
          <a:ext cx="8273145" cy="354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29"/>
                <a:gridCol w="1654629"/>
                <a:gridCol w="1654629"/>
                <a:gridCol w="1654629"/>
                <a:gridCol w="1654629"/>
              </a:tblGrid>
              <a:tr h="669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 81 до 100 баллов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не достигших мин. балла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Гимназия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Лицей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38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41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05061"/>
              </p:ext>
            </p:extLst>
          </p:nvPr>
        </p:nvGraphicFramePr>
        <p:xfrm>
          <a:off x="374291" y="4975018"/>
          <a:ext cx="8235115" cy="106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023"/>
                <a:gridCol w="1647023"/>
                <a:gridCol w="1647023"/>
                <a:gridCol w="1647023"/>
                <a:gridCol w="1647023"/>
              </a:tblGrid>
              <a:tr h="69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 81 до 100 баллов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не достигших мин. балла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33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542" y="4341364"/>
            <a:ext cx="8724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низкий результат по русскому языку (ЕГЭ - 2016)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832" y="6093571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2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74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835" y="15395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высокий результат по математике профильный уровень (ЕГЭ - 2016)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высокий результат по русскому языку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51283"/>
              </p:ext>
            </p:extLst>
          </p:nvPr>
        </p:nvGraphicFramePr>
        <p:xfrm>
          <a:off x="413653" y="743858"/>
          <a:ext cx="7946575" cy="285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315"/>
                <a:gridCol w="1589315"/>
                <a:gridCol w="1589315"/>
                <a:gridCol w="1589315"/>
                <a:gridCol w="1589315"/>
              </a:tblGrid>
              <a:tr h="66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 81 до 100 баллов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не достигших мин. балла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Гимназия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Лицей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40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Гимназия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 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33770"/>
              </p:ext>
            </p:extLst>
          </p:nvPr>
        </p:nvGraphicFramePr>
        <p:xfrm>
          <a:off x="413658" y="4186854"/>
          <a:ext cx="8022975" cy="215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595"/>
                <a:gridCol w="1604595"/>
                <a:gridCol w="1604595"/>
                <a:gridCol w="1604595"/>
                <a:gridCol w="1604595"/>
              </a:tblGrid>
              <a:tr h="6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не достигших мин. балла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 61 до 100 баллов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ВСОШ № 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СОШ № 15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620478"/>
            <a:ext cx="8724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низкий результат по математике профильный уровень (ЕГЭ - 2016)</a:t>
            </a:r>
          </a:p>
        </p:txBody>
      </p:sp>
    </p:spTree>
    <p:extLst>
      <p:ext uri="{BB962C8B-B14F-4D97-AF65-F5344CB8AC3E}">
        <p14:creationId xmlns:p14="http://schemas.microsoft.com/office/powerpoint/2010/main" val="3525047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102" y="224133"/>
            <a:ext cx="84123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cs typeface="Gautami" pitchFamily="34" charset="0"/>
              </a:rPr>
              <a:t>Предметы по выбору ЕГЭ - 2016</a:t>
            </a:r>
            <a:endParaRPr lang="ru-RU" sz="2400" b="1" dirty="0">
              <a:ln>
                <a:prstDash val="solid"/>
              </a:ln>
              <a:solidFill>
                <a:schemeClr val="accent1">
                  <a:lumMod val="25000"/>
                </a:schemeClr>
              </a:solidFill>
              <a:latin typeface="Georgia" pitchFamily="18" charset="0"/>
              <a:cs typeface="Gautam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01561" y="767279"/>
          <a:ext cx="8652727" cy="4691964"/>
        </p:xfrm>
        <a:graphic>
          <a:graphicData uri="http://schemas.openxmlformats.org/drawingml/2006/table">
            <a:tbl>
              <a:tblPr/>
              <a:tblGrid>
                <a:gridCol w="1454411"/>
                <a:gridCol w="620413"/>
                <a:gridCol w="821284"/>
                <a:gridCol w="721272"/>
                <a:gridCol w="600920"/>
                <a:gridCol w="600071"/>
                <a:gridCol w="600071"/>
                <a:gridCol w="620844"/>
                <a:gridCol w="503985"/>
                <a:gridCol w="506994"/>
                <a:gridCol w="479833"/>
                <a:gridCol w="471705"/>
                <a:gridCol w="650924"/>
              </a:tblGrid>
              <a:tr h="4185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Владикавказ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Сдавало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 от общего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числа </a:t>
                      </a:r>
                      <a:r>
                        <a:rPr lang="ru-RU" sz="1400" b="1" dirty="0" err="1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участни-ков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Сред-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ний</a:t>
                      </a: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балл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min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min-60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8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400" b="1" dirty="0" err="1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бал-лов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4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1205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545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459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271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40,6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9700" y="5929669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2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586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03077"/>
              </p:ext>
            </p:extLst>
          </p:nvPr>
        </p:nvGraphicFramePr>
        <p:xfrm>
          <a:off x="335066" y="3454731"/>
          <a:ext cx="8481131" cy="1384688"/>
        </p:xfrm>
        <a:graphic>
          <a:graphicData uri="http://schemas.openxmlformats.org/drawingml/2006/table">
            <a:tbl>
              <a:tblPr/>
              <a:tblGrid>
                <a:gridCol w="2038216"/>
                <a:gridCol w="1307464"/>
                <a:gridCol w="1038575"/>
                <a:gridCol w="1849700"/>
                <a:gridCol w="2247176"/>
              </a:tblGrid>
              <a:tr h="728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Название ОО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не достигших мин. балла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получивших от 61 до 100 баллов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33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75,0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18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34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55,6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792" marR="6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674496" y="2967394"/>
            <a:ext cx="1422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истории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0386" y="107723"/>
            <a:ext cx="8430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Перечень ОО, показавших низкие результаты ЕГЭ – 2016 по: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Gautam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22609"/>
              </p:ext>
            </p:extLst>
          </p:nvPr>
        </p:nvGraphicFramePr>
        <p:xfrm>
          <a:off x="282755" y="975848"/>
          <a:ext cx="8467691" cy="1883065"/>
        </p:xfrm>
        <a:graphic>
          <a:graphicData uri="http://schemas.openxmlformats.org/drawingml/2006/table">
            <a:tbl>
              <a:tblPr/>
              <a:tblGrid>
                <a:gridCol w="2074677"/>
                <a:gridCol w="1331175"/>
                <a:gridCol w="1070195"/>
                <a:gridCol w="1995822"/>
                <a:gridCol w="1995822"/>
              </a:tblGrid>
              <a:tr h="82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Название ОО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не достгших мин. балла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получивших от 61 до 100 баллов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33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34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58,3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5,6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ВСОШ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2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56,0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 </a:t>
                      </a: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55,8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9,6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№ 8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5,3</a:t>
                      </a:r>
                    </a:p>
                  </a:txBody>
                  <a:tcPr marL="68196" marR="68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92361" y="477055"/>
            <a:ext cx="2105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обществознанию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51313"/>
              </p:ext>
            </p:extLst>
          </p:nvPr>
        </p:nvGraphicFramePr>
        <p:xfrm>
          <a:off x="315446" y="5358907"/>
          <a:ext cx="8509377" cy="1157888"/>
        </p:xfrm>
        <a:graphic>
          <a:graphicData uri="http://schemas.openxmlformats.org/drawingml/2006/table">
            <a:tbl>
              <a:tblPr/>
              <a:tblGrid>
                <a:gridCol w="2245496"/>
                <a:gridCol w="1178724"/>
                <a:gridCol w="953354"/>
                <a:gridCol w="1735118"/>
                <a:gridCol w="2396685"/>
              </a:tblGrid>
              <a:tr h="73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Название ОО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не достигших мин. балла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участников, получивших от 61 до 100 баллов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8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34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70,0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8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№ 8</a:t>
                      </a:r>
                      <a:endParaRPr lang="ru-RU" sz="12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594" marR="67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35778" y="4920542"/>
            <a:ext cx="15616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биологии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859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2390</TotalTime>
  <Words>3199</Words>
  <Application>Microsoft Office PowerPoint</Application>
  <PresentationFormat>Экран (4:3)</PresentationFormat>
  <Paragraphs>1034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Gautami</vt:lpstr>
      <vt:lpstr>Georgia</vt:lpstr>
      <vt:lpstr>Times New Roman</vt:lpstr>
      <vt:lpstr>карта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сочинение</vt:lpstr>
      <vt:lpstr>Итоговое сочинение</vt:lpstr>
      <vt:lpstr>Итоговое сочинение</vt:lpstr>
      <vt:lpstr>Презентация PowerPoint</vt:lpstr>
      <vt:lpstr>                      </vt:lpstr>
      <vt:lpstr>Ошибки при формировании базы данных</vt:lpstr>
      <vt:lpstr>ПРОБЛЕМА ОБЪЕКТИВНОСТИ ПРОВЕРКИ  ЗАДАНИЙ  с РАЗВЕРНУТЫМ ОТВЕТОМ</vt:lpstr>
      <vt:lpstr> Общие количественные характеристики федеральных перепроверок экзаменационных работ участников ЕГЭ </vt:lpstr>
      <vt:lpstr> Информация о перепроверках работ федеральными ПК </vt:lpstr>
      <vt:lpstr> ИЗМЕНЕНИЯ В КИМ- 2017 </vt:lpstr>
      <vt:lpstr> ИЗМЕНЕНИЯ В КИМ- 2017 </vt:lpstr>
      <vt:lpstr>НОВОЕ В ТЕХНОЛОГИИ ПРОВЕДЕНИЯ И ОБРАБОТКИ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Мирошниченко</cp:lastModifiedBy>
  <cp:revision>199</cp:revision>
  <cp:lastPrinted>2016-10-12T08:20:53Z</cp:lastPrinted>
  <dcterms:created xsi:type="dcterms:W3CDTF">2013-08-23T18:55:29Z</dcterms:created>
  <dcterms:modified xsi:type="dcterms:W3CDTF">2016-10-17T14:10:44Z</dcterms:modified>
</cp:coreProperties>
</file>